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1" r:id="rId1"/>
    <p:sldMasterId id="2147483722" r:id="rId2"/>
    <p:sldMasterId id="2147483723" r:id="rId3"/>
    <p:sldMasterId id="2147483724" r:id="rId4"/>
    <p:sldMasterId id="2147483725" r:id="rId5"/>
    <p:sldMasterId id="2147483726" r:id="rId6"/>
  </p:sldMasterIdLst>
  <p:notesMasterIdLst>
    <p:notesMasterId r:id="rId79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14145db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d14145d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14145db6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1d14145db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d14145db6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d14145db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14145db6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1d14145db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d6a51040_1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ed6a51040_1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3c581500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03c58150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3c581500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203c58150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3c581500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03c58150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3c581500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203c58150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440e1879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0440e187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3c581500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203c5815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dbe81d1a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dbe81d1a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3c581500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03c58150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3c581500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03c58150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3c581500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203c58150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03c581500_0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203c58150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3c581500_0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203c58150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3c581500_0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203c58150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03c58150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03c58150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03c581500_0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203c58150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03c581500_0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203c58150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3c581500_0_1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203c58150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3859ac53529d4c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43859ac53529d4c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03c581500_0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203c58150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03c58150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03c58150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03c581500_0_1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203c58150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d14145db6_0_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d14145db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14145db6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1d14145db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d14145db6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1d14145db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14145db6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1d14145db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d14145db6_0_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d14145db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d14145db6_0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1d14145db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d14145db6_0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d14145db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440e18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440e18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d14145db6_0_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1d14145db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14145db6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1d14145db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d14145db6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1d14145db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14145db6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14145db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d14145db6_0_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1d14145db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d14145db6_0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1d14145db6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d14145db6_0_4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1d14145db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d14145db6_0_4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1d14145db6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d14145db6_0_5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1d14145db6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a490b7bb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a490b7bb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14145db6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d14145db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2a490b7bb_1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2a490b7b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2a490b7bb_1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22a490b7bb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a490b7bb_1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22a490b7bb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2a490b7bb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2a490b7bb_1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d14145db6_0_5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1d14145db6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2a931c8e3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22a931c8e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d14145db6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Google Shape;766;g1d14145db6_0_5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241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a490b7bb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5" name="Google Shape;785;g22a490b7bb_1_3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241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1d0f44604_38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21d0f44604_38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241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14145db6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4" name="Google Shape;844;g1d14145db6_0_6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14145db6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1d14145d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a490b7bb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22a490b7bb_1_3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d14145db6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Google Shape;906;g1d14145db6_0_6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d14145db6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9" name="Google Shape;939;g1d14145db6_0_6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d14145db6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7" name="Google Shape;977;g1d14145db6_0_7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1d0f44604_38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3" name="Google Shape;1023;g21d0f44604_38_1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1d0f44604_38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Google Shape;1070;g21d0f44604_38_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d14145db6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0" name="Google Shape;1120;g1d14145db6_0_7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1d0f44604_38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7" name="Google Shape;1167;g21d0f44604_38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d14145db6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Google Shape;1217;g1d14145db6_0_8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1d0f44604_38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g21d0f44604_38_2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14145db6_0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d14145db6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1d0f44604_38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7" name="Google Shape;1307;g21d0f44604_38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2a6f5c4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8" name="Google Shape;1348;g22a6f5c40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d14145db6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d14145db6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14145db6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14145db6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14145db6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14145db6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>
            <a:spLocks noGrp="1"/>
          </p:cNvSpPr>
          <p:nvPr>
            <p:ph type="pic" idx="2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39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3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7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52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5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3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5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54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54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5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5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55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5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5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5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57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8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58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5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9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59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63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63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64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6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6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66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6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67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6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6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69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69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69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7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1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71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71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7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2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7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3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73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73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7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4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7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5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75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75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7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76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7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7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60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nkim+ml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hunkim/DeepLearningZeroToAll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09-2-xor-nn.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hunkim+ml@gmail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hunkim/DeepLearningZeroToAll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Relationship Id="rId5" Type="http://schemas.openxmlformats.org/officeDocument/2006/relationships/hyperlink" Target="https://github.com/hunkim/DeepLearningZeroToAll/blob/master/lab-09-4-xor_tensorboard.py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unkim+ml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hunkim/DeepLearningZeroToAll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hunkim+ml@gmail.co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hunkim/DeepLearningZeroToAll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ithub.com/hunkim/DeepLearningZeroToAll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hunkim+ml@gmail.com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hunkim/DeepLearningZeroToAll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hyperlink" Target="https://github.com/hunkim/DeepLearningZeroToAll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yes-you-should-understand-backprop-e2f06eab496b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09-1-xor.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5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5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5" Type="http://schemas.openxmlformats.org/officeDocument/2006/relationships/image" Target="../media/image69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5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5" Type="http://schemas.openxmlformats.org/officeDocument/2006/relationships/image" Target="../media/image69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3.png"/><Relationship Id="rId18" Type="http://schemas.openxmlformats.org/officeDocument/2006/relationships/image" Target="../media/image69.png"/><Relationship Id="rId3" Type="http://schemas.openxmlformats.org/officeDocument/2006/relationships/image" Target="../media/image52.png"/><Relationship Id="rId7" Type="http://schemas.openxmlformats.org/officeDocument/2006/relationships/image" Target="../media/image65.png"/><Relationship Id="rId12" Type="http://schemas.openxmlformats.org/officeDocument/2006/relationships/image" Target="../media/image62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5" Type="http://schemas.openxmlformats.org/officeDocument/2006/relationships/image" Target="../media/image70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2.png"/><Relationship Id="rId18" Type="http://schemas.openxmlformats.org/officeDocument/2006/relationships/image" Target="../media/image69.png"/><Relationship Id="rId3" Type="http://schemas.openxmlformats.org/officeDocument/2006/relationships/image" Target="../media/image52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70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8.png"/><Relationship Id="rId10" Type="http://schemas.openxmlformats.org/officeDocument/2006/relationships/image" Target="../media/image58.png"/><Relationship Id="rId19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Relationship Id="rId1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2.png"/><Relationship Id="rId18" Type="http://schemas.openxmlformats.org/officeDocument/2006/relationships/image" Target="../media/image70.png"/><Relationship Id="rId3" Type="http://schemas.openxmlformats.org/officeDocument/2006/relationships/image" Target="../media/image52.png"/><Relationship Id="rId21" Type="http://schemas.openxmlformats.org/officeDocument/2006/relationships/image" Target="../media/image74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76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48.png"/><Relationship Id="rId10" Type="http://schemas.openxmlformats.org/officeDocument/2006/relationships/image" Target="../media/image58.png"/><Relationship Id="rId19" Type="http://schemas.openxmlformats.org/officeDocument/2006/relationships/image" Target="../media/image71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Relationship Id="rId14" Type="http://schemas.openxmlformats.org/officeDocument/2006/relationships/image" Target="../media/image63.png"/><Relationship Id="rId22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2.png"/><Relationship Id="rId18" Type="http://schemas.openxmlformats.org/officeDocument/2006/relationships/image" Target="../media/image70.png"/><Relationship Id="rId3" Type="http://schemas.openxmlformats.org/officeDocument/2006/relationships/image" Target="../media/image52.png"/><Relationship Id="rId21" Type="http://schemas.openxmlformats.org/officeDocument/2006/relationships/image" Target="../media/image75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76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48.png"/><Relationship Id="rId10" Type="http://schemas.openxmlformats.org/officeDocument/2006/relationships/image" Target="../media/image58.png"/><Relationship Id="rId19" Type="http://schemas.openxmlformats.org/officeDocument/2006/relationships/image" Target="../media/image71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Relationship Id="rId1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1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12" Type="http://schemas.openxmlformats.org/officeDocument/2006/relationships/image" Target="../media/image7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8.png"/><Relationship Id="rId5" Type="http://schemas.openxmlformats.org/officeDocument/2006/relationships/image" Target="../media/image54.png"/><Relationship Id="rId15" Type="http://schemas.openxmlformats.org/officeDocument/2006/relationships/image" Target="../media/image75.png"/><Relationship Id="rId10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62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09-1-xor.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1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12" Type="http://schemas.openxmlformats.org/officeDocument/2006/relationships/image" Target="../media/image7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8.png"/><Relationship Id="rId5" Type="http://schemas.openxmlformats.org/officeDocument/2006/relationships/image" Target="../media/image54.png"/><Relationship Id="rId15" Type="http://schemas.openxmlformats.org/officeDocument/2006/relationships/image" Target="../media/image75.png"/><Relationship Id="rId10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62.png"/><Relationship Id="rId1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1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12" Type="http://schemas.openxmlformats.org/officeDocument/2006/relationships/image" Target="../media/image7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8.png"/><Relationship Id="rId5" Type="http://schemas.openxmlformats.org/officeDocument/2006/relationships/image" Target="../media/image54.png"/><Relationship Id="rId15" Type="http://schemas.openxmlformats.org/officeDocument/2006/relationships/image" Target="../media/image75.png"/><Relationship Id="rId10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62.png"/><Relationship Id="rId1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github.com/hunkim/DeepLearningZeroToAll/blob/master/lab-09-1-xor.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github.com/hunkim/DeepLearningZeroToAll/blob/master/lab-09-2-xor-n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0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</a:t>
            </a:r>
            <a:r>
              <a:rPr lang="en"/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07" name="Google Shape;307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8" name="Google Shape;308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09" name="Google Shape;309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11" name="Google Shape;311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9"/>
          <p:cNvSpPr txBox="1">
            <a:spLocks noGrp="1"/>
          </p:cNvSpPr>
          <p:nvPr>
            <p:ph type="title"/>
          </p:nvPr>
        </p:nvSpPr>
        <p:spPr>
          <a:xfrm>
            <a:off x="3238212" y="3875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85" name="Google Shape;385;p89"/>
          <p:cNvSpPr txBox="1"/>
          <p:nvPr/>
        </p:nvSpPr>
        <p:spPr>
          <a:xfrm>
            <a:off x="0" y="0"/>
            <a:ext cx="7639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89"/>
          <p:cNvSpPr txBox="1"/>
          <p:nvPr/>
        </p:nvSpPr>
        <p:spPr>
          <a:xfrm>
            <a:off x="6756550" y="1856525"/>
            <a:ext cx="1866600" cy="2816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89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0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  <a:endParaRPr/>
          </a:p>
        </p:txBody>
      </p:sp>
      <p:sp>
        <p:nvSpPr>
          <p:cNvPr id="393" name="Google Shape;393;p90"/>
          <p:cNvSpPr txBox="1"/>
          <p:nvPr/>
        </p:nvSpPr>
        <p:spPr>
          <a:xfrm>
            <a:off x="0" y="1349275"/>
            <a:ext cx="68175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90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[2,10], [10,1]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[[ 0.00358802]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[ 0.99366933]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[ 0.99204296]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[ 0.0095663 ]]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</p:txBody>
      </p:sp>
      <p:sp>
        <p:nvSpPr>
          <p:cNvPr id="395" name="Google Shape;395;p90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396" name="Google Shape;3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3464175"/>
            <a:ext cx="5519001" cy="1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9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1"/>
          <p:cNvSpPr txBox="1">
            <a:spLocks noGrp="1"/>
          </p:cNvSpPr>
          <p:nvPr>
            <p:ph type="title"/>
          </p:nvPr>
        </p:nvSpPr>
        <p:spPr>
          <a:xfrm>
            <a:off x="-8200" y="133950"/>
            <a:ext cx="6046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  <a:endParaRPr/>
          </a:p>
        </p:txBody>
      </p:sp>
      <p:sp>
        <p:nvSpPr>
          <p:cNvPr id="403" name="Google Shape;403;p91"/>
          <p:cNvSpPr txBox="1"/>
          <p:nvPr/>
        </p:nvSpPr>
        <p:spPr>
          <a:xfrm>
            <a:off x="0" y="1343550"/>
            <a:ext cx="7476900" cy="3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91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layers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 7.80e-04]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9.99e-01]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9.98e-01]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1.55e-03]]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91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406" name="Google Shape;4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00" y="133950"/>
            <a:ext cx="2901775" cy="16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2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</a:t>
            </a:r>
            <a:endParaRPr/>
          </a:p>
        </p:txBody>
      </p:sp>
      <p:sp>
        <p:nvSpPr>
          <p:cNvPr id="413" name="Google Shape;413;p92"/>
          <p:cNvSpPr txBox="1">
            <a:spLocks noGrp="1"/>
          </p:cNvSpPr>
          <p:nvPr>
            <p:ph type="body" idx="1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8100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</p:txBody>
      </p:sp>
      <p:pic>
        <p:nvPicPr>
          <p:cNvPr id="414" name="Google Shape;414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XOR NN</a:t>
            </a:r>
            <a:endParaRPr/>
          </a:p>
        </p:txBody>
      </p:sp>
      <p:sp>
        <p:nvSpPr>
          <p:cNvPr id="420" name="Google Shape;4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1" name="Google Shape;4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22" name="Google Shape;422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24" name="Google Shape;42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430" name="Google Shape;430;p94"/>
          <p:cNvSpPr txBox="1">
            <a:spLocks noGrp="1"/>
          </p:cNvSpPr>
          <p:nvPr>
            <p:ph type="body" idx="1"/>
          </p:nvPr>
        </p:nvSpPr>
        <p:spPr>
          <a:xfrm>
            <a:off x="465209" y="123472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4064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lang="en"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marL="406400" marR="0" lvl="0" indent="-266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lang="en"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marL="406400" marR="0" lvl="0" indent="-266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lang="en"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sp>
        <p:nvSpPr>
          <p:cNvPr id="431" name="Google Shape;431;p94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  <p:pic>
        <p:nvPicPr>
          <p:cNvPr id="432" name="Google Shape;4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58" y="1548650"/>
            <a:ext cx="4949277" cy="25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5"/>
          <p:cNvSpPr txBox="1">
            <a:spLocks noGrp="1"/>
          </p:cNvSpPr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sp>
        <p:nvSpPr>
          <p:cNvPr id="438" name="Google Shape;438;p95"/>
          <p:cNvSpPr txBox="1"/>
          <p:nvPr/>
        </p:nvSpPr>
        <p:spPr>
          <a:xfrm>
            <a:off x="706725" y="1204400"/>
            <a:ext cx="9109500" cy="3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9400 0.0151413 [array([[ 6.21692038,  6.05913448],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[-6.33773184, -5.75189114]], dtype=float32), array([[ 9.93581772],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[-9.43034935]], dtype=float32)]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9500 0.014909 [array([[ 6.22498751,  6.07049847],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[-6.34637976, -5.76352596]], dtype=float32), array([[ 9.96414757],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[-9.45942593]], dtype=float32)]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9600 0.0146836 [array([[ 6.23292685,  6.08166742],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[-6.35489035, -5.77496052]], dtype=float32), array([[ 9.99207973],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[-9.48807526]], dtype=float32)]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9700 0.0144647 [array([[ 6.24074268,  6.09264851],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[-6.36326933, -5.78619957]], dtype=float32), array([[ 10.01962471],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-9.51631165]], dtype=float32)]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9800 0.0142521 [array([[ 6.24843407,  6.10344648],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[-6.37151814, -5.79724932]], dtype=float32), array([[ 10.04679298],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-9.54414845]], dtype=float32)]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9900 0.0140456 [array([[ 6.25601053,  6.11406422],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[-6.3796401 , -5.80811596]], dtype=float32), array([[ 10.07359505],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-9.57159519]], dtype=float32)]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10000 0.0138448 [array([[ 6.26347113,  6.12451124],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[-6.38764334, -5.81880617]], dtype=float32), array([[ 10.10004139],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-9.59866238]], dtype=float32)]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444" name="Google Shape;44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39" y="1234725"/>
            <a:ext cx="7341524" cy="37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7"/>
          <p:cNvSpPr txBox="1">
            <a:spLocks noGrp="1"/>
          </p:cNvSpPr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450" name="Google Shape;450;p97"/>
          <p:cNvSpPr txBox="1">
            <a:spLocks noGrp="1"/>
          </p:cNvSpPr>
          <p:nvPr>
            <p:ph type="body" idx="1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sz="14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lang="en" sz="1400" b="1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1" name="Google Shape;4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8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461" name="Google Shape;461;p98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2" name="Google Shape;4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1"/>
          <p:cNvSpPr txBox="1">
            <a:spLocks noGrp="1"/>
          </p:cNvSpPr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318" name="Google Shape;318;p81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96" y="1419750"/>
            <a:ext cx="2650350" cy="2059501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8" name="Google Shape;468;p9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(multi-dimensional tensors)</a:t>
            </a:r>
            <a:endParaRPr/>
          </a:p>
        </p:txBody>
      </p:sp>
      <p:sp>
        <p:nvSpPr>
          <p:cNvPr id="469" name="Google Shape;469;p99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99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0"/>
          <p:cNvSpPr txBox="1">
            <a:spLocks noGrp="1"/>
          </p:cNvSpPr>
          <p:nvPr>
            <p:ph type="title"/>
          </p:nvPr>
        </p:nvSpPr>
        <p:spPr>
          <a:xfrm>
            <a:off x="-41845" y="0"/>
            <a:ext cx="54657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endParaRPr sz="3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"/>
              <a:t>hierarchy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476" name="Google Shape;476;p10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7" name="Google Shape;47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40" y="0"/>
            <a:ext cx="25168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0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1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484" name="Google Shape;484;p101"/>
          <p:cNvSpPr txBox="1"/>
          <p:nvPr/>
        </p:nvSpPr>
        <p:spPr>
          <a:xfrm>
            <a:off x="497100" y="1653625"/>
            <a:ext cx="8655300" cy="3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lang="en" sz="20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0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2"/>
          <p:cNvSpPr txBox="1">
            <a:spLocks noGrp="1"/>
          </p:cNvSpPr>
          <p:nvPr>
            <p:ph type="title"/>
          </p:nvPr>
        </p:nvSpPr>
        <p:spPr>
          <a:xfrm>
            <a:off x="144212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493" name="Google Shape;493;p10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lang="en" sz="2000" b="1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4" name="Google Shape;4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519925"/>
            <a:ext cx="425450" cy="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02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3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501" name="Google Shape;501;p103"/>
          <p:cNvSpPr txBox="1">
            <a:spLocks noGrp="1"/>
          </p:cNvSpPr>
          <p:nvPr>
            <p:ph type="body" idx="1"/>
          </p:nvPr>
        </p:nvSpPr>
        <p:spPr>
          <a:xfrm>
            <a:off x="1437150" y="1298575"/>
            <a:ext cx="62697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103"/>
          <p:cNvSpPr txBox="1"/>
          <p:nvPr/>
        </p:nvSpPr>
        <p:spPr>
          <a:xfrm>
            <a:off x="2083100" y="2556525"/>
            <a:ext cx="4977900" cy="1630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lang="en" sz="1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sz="1800"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3" name="Google Shape;50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00" y="521950"/>
            <a:ext cx="4871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509" name="Google Shape;509;p104"/>
          <p:cNvSpPr txBox="1">
            <a:spLocks noGrp="1"/>
          </p:cNvSpPr>
          <p:nvPr>
            <p:ph type="body" idx="1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10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1" name="Google Shape;511;p10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2" name="Google Shape;51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25" y="598138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5" y="152400"/>
            <a:ext cx="73514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6"/>
          <p:cNvSpPr txBox="1">
            <a:spLocks noGrp="1"/>
          </p:cNvSpPr>
          <p:nvPr>
            <p:ph type="title"/>
          </p:nvPr>
        </p:nvSpPr>
        <p:spPr>
          <a:xfrm>
            <a:off x="-8250" y="-152400"/>
            <a:ext cx="58890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4" name="Google Shape;524;p106"/>
          <p:cNvSpPr txBox="1"/>
          <p:nvPr/>
        </p:nvSpPr>
        <p:spPr>
          <a:xfrm>
            <a:off x="4684125" y="242200"/>
            <a:ext cx="3640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7"/>
          <p:cNvSpPr txBox="1">
            <a:spLocks noGrp="1"/>
          </p:cNvSpPr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sp>
        <p:nvSpPr>
          <p:cNvPr id="530" name="Google Shape;530;p107"/>
          <p:cNvSpPr txBox="1">
            <a:spLocks noGrp="1"/>
          </p:cNvSpPr>
          <p:nvPr>
            <p:ph type="body" idx="1"/>
          </p:nvPr>
        </p:nvSpPr>
        <p:spPr>
          <a:xfrm>
            <a:off x="322975" y="612300"/>
            <a:ext cx="8533500" cy="2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1" name="Google Shape;53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9" y="2905552"/>
            <a:ext cx="5266048" cy="21972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8"/>
          <p:cNvSpPr txBox="1">
            <a:spLocks noGrp="1"/>
          </p:cNvSpPr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37" name="Google Shape;53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2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24" name="Google Shape;324;p82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5" name="Google Shape;325;p82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26" name="Google Shape;326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8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28" name="Google Shape;328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9"/>
          <p:cNvSpPr txBox="1">
            <a:spLocks noGrp="1"/>
          </p:cNvSpPr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43" name="Google Shape;543;p109"/>
          <p:cNvSpPr txBox="1">
            <a:spLocks noGrp="1"/>
          </p:cNvSpPr>
          <p:nvPr>
            <p:ph type="body" idx="1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sz="14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lang="en" sz="14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4" name="Google Shape;54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0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</a:t>
            </a:r>
            <a:endParaRPr/>
          </a:p>
        </p:txBody>
      </p:sp>
      <p:sp>
        <p:nvSpPr>
          <p:cNvPr id="554" name="Google Shape;554;p110"/>
          <p:cNvSpPr txBox="1">
            <a:spLocks noGrp="1"/>
          </p:cNvSpPr>
          <p:nvPr>
            <p:ph type="body" idx="1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810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tensorboard </a:t>
            </a:r>
            <a:endParaRPr sz="2400"/>
          </a:p>
        </p:txBody>
      </p:sp>
      <p:pic>
        <p:nvPicPr>
          <p:cNvPr id="555" name="Google Shape;555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1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9-2-E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MNIST</a:t>
            </a:r>
            <a:endParaRPr/>
          </a:p>
        </p:txBody>
      </p:sp>
      <p:sp>
        <p:nvSpPr>
          <p:cNvPr id="561" name="Google Shape;561;p11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62" name="Google Shape;562;p11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63" name="Google Shape;563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11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65" name="Google Shape;565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2"/>
          <p:cNvSpPr txBox="1">
            <a:spLocks noGrp="1"/>
          </p:cNvSpPr>
          <p:nvPr>
            <p:ph type="title"/>
          </p:nvPr>
        </p:nvSpPr>
        <p:spPr>
          <a:xfrm>
            <a:off x="1149313" y="832307"/>
            <a:ext cx="68454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Visualizing your Deep learning using TensorBoard (TensorFlow) </a:t>
            </a:r>
            <a:endParaRPr/>
          </a:p>
        </p:txBody>
      </p:sp>
      <p:sp>
        <p:nvSpPr>
          <p:cNvPr id="571" name="Google Shape;571;p112"/>
          <p:cNvSpPr txBox="1">
            <a:spLocks noGrp="1"/>
          </p:cNvSpPr>
          <p:nvPr>
            <p:ph type="body" idx="1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3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577" name="Google Shape;577;p113"/>
          <p:cNvSpPr txBox="1">
            <a:spLocks noGrp="1"/>
          </p:cNvSpPr>
          <p:nvPr>
            <p:ph type="body" idx="1"/>
          </p:nvPr>
        </p:nvSpPr>
        <p:spPr>
          <a:xfrm>
            <a:off x="907934" y="122797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4064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lang="en"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marL="406400" marR="0" lvl="0" indent="-266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lang="en"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marL="406400" marR="0" lvl="0" indent="-266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lang="en"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pic>
        <p:nvPicPr>
          <p:cNvPr id="578" name="Google Shape;578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7176" y="1619399"/>
            <a:ext cx="4350300" cy="23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13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4"/>
          <p:cNvSpPr txBox="1">
            <a:spLocks noGrp="1"/>
          </p:cNvSpPr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pic>
        <p:nvPicPr>
          <p:cNvPr id="585" name="Google Shape;585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644" y="1536928"/>
            <a:ext cx="7789800" cy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591" name="Google Shape;591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2296" y="1492846"/>
            <a:ext cx="5119500" cy="27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6"/>
          <p:cNvSpPr txBox="1">
            <a:spLocks noGrp="1"/>
          </p:cNvSpPr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97" name="Google Shape;597;p116"/>
          <p:cNvSpPr txBox="1">
            <a:spLocks noGrp="1"/>
          </p:cNvSpPr>
          <p:nvPr>
            <p:ph type="body" idx="1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14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lang="en" sz="14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lang="en" sz="14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lang="en" sz="14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sz="14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8" name="Google Shape;59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7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Image Input</a:t>
            </a:r>
            <a:endParaRPr/>
          </a:p>
        </p:txBody>
      </p:sp>
      <p:sp>
        <p:nvSpPr>
          <p:cNvPr id="608" name="Google Shape;608;p117"/>
          <p:cNvSpPr txBox="1"/>
          <p:nvPr/>
        </p:nvSpPr>
        <p:spPr>
          <a:xfrm>
            <a:off x="1609700" y="809925"/>
            <a:ext cx="59247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Image input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x_image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9" name="Google Shape;60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0" y="2047124"/>
            <a:ext cx="5691098" cy="27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550" y="851892"/>
            <a:ext cx="2766800" cy="240463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18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(multi-dimensional tensors)</a:t>
            </a:r>
            <a:endParaRPr/>
          </a:p>
        </p:txBody>
      </p:sp>
      <p:sp>
        <p:nvSpPr>
          <p:cNvPr id="616" name="Google Shape;616;p118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tf.get_variable(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tf.nn.relu(tf.matmul(X,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tf.nn.dropout(L1,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7" name="Google Shape;61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50" y="3038750"/>
            <a:ext cx="2766800" cy="2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34" name="Google Shape;3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623" name="Google Shape;623;p119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</a:t>
            </a:r>
            <a:r>
              <a:rPr lang="en" sz="20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scalar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4" name="Google Shape;62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0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r>
              <a:rPr lang="en"/>
              <a:t>hierarchy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630" name="Google Shape;630;p12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W1 = tf.get_variable(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tf.nn.relu(tf.matmul(X,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tf.nn.dropout(L1,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'layer3'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'layer4'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'layer5'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1" name="Google Shape;63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50" y="1951013"/>
            <a:ext cx="4490775" cy="22558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1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637" name="Google Shape;637;p121"/>
          <p:cNvSpPr txBox="1"/>
          <p:nvPr/>
        </p:nvSpPr>
        <p:spPr>
          <a:xfrm>
            <a:off x="497100" y="1653625"/>
            <a:ext cx="8298600" cy="3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8" name="Google Shape;63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2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645" name="Google Shape;645;p12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lang="en" sz="2000" b="1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3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651" name="Google Shape;651;p123"/>
          <p:cNvSpPr txBox="1">
            <a:spLocks noGrp="1"/>
          </p:cNvSpPr>
          <p:nvPr>
            <p:ph type="body" idx="1"/>
          </p:nvPr>
        </p:nvSpPr>
        <p:spPr>
          <a:xfrm>
            <a:off x="1244400" y="1291675"/>
            <a:ext cx="66552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23"/>
          <p:cNvSpPr txBox="1"/>
          <p:nvPr/>
        </p:nvSpPr>
        <p:spPr>
          <a:xfrm>
            <a:off x="1645250" y="2556525"/>
            <a:ext cx="5853600" cy="1630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lang="en" sz="2100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sz="2100"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2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658" name="Google Shape;658;p124"/>
          <p:cNvSpPr txBox="1">
            <a:spLocks noGrp="1"/>
          </p:cNvSpPr>
          <p:nvPr>
            <p:ph type="body" idx="1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2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:127.0.0.1: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0" name="Google Shape;660;p12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sp>
        <p:nvSpPr>
          <p:cNvPr id="666" name="Google Shape;666;p125"/>
          <p:cNvSpPr txBox="1">
            <a:spLocks noGrp="1"/>
          </p:cNvSpPr>
          <p:nvPr>
            <p:ph type="body" idx="1"/>
          </p:nvPr>
        </p:nvSpPr>
        <p:spPr>
          <a:xfrm>
            <a:off x="902900" y="1094500"/>
            <a:ext cx="7953600" cy="20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2100" b="0" i="0" u="none" strike="noStrike" cap="non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/run1</a:t>
            </a:r>
            <a:endParaRPr sz="2100" b="0" i="0" u="none" strike="noStrike" cap="none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/tmp/mnist_logs/run2</a:t>
            </a:r>
            <a:endParaRPr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7" name="Google Shape;667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350" y="3134800"/>
            <a:ext cx="8303400" cy="2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6"/>
          <p:cNvSpPr txBox="1">
            <a:spLocks noGrp="1"/>
          </p:cNvSpPr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673" name="Google Shape;673;p126"/>
          <p:cNvSpPr txBox="1">
            <a:spLocks noGrp="1"/>
          </p:cNvSpPr>
          <p:nvPr>
            <p:ph type="body" idx="1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14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lang="en" sz="14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lang="en" sz="14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lang="en" sz="14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sz="14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4" name="Google Shape;67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7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</a:t>
            </a:r>
            <a:r>
              <a:rPr lang="en"/>
              <a:t>3 (optional)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NN Backpropagation</a:t>
            </a:r>
            <a:endParaRPr/>
          </a:p>
        </p:txBody>
      </p:sp>
      <p:sp>
        <p:nvSpPr>
          <p:cNvPr id="684" name="Google Shape;684;p127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5" name="Google Shape;685;p127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86" name="Google Shape;686;p1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12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88" name="Google Shape;688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8"/>
          <p:cNvSpPr txBox="1">
            <a:spLocks noGrp="1"/>
          </p:cNvSpPr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94" name="Google Shape;69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XOR d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  <a:endParaRPr/>
          </a:p>
        </p:txBody>
      </p:sp>
      <p:sp>
        <p:nvSpPr>
          <p:cNvPr id="345" name="Google Shape;345;p84"/>
          <p:cNvSpPr txBox="1"/>
          <p:nvPr/>
        </p:nvSpPr>
        <p:spPr>
          <a:xfrm>
            <a:off x="162325" y="3327325"/>
            <a:ext cx="8981700" cy="10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6" name="Google Shape;3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63" y="1412813"/>
            <a:ext cx="56292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4"/>
          <p:cNvSpPr txBox="1"/>
          <p:nvPr/>
        </p:nvSpPr>
        <p:spPr>
          <a:xfrm>
            <a:off x="4104200" y="4514700"/>
            <a:ext cx="50928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http://templ25.mandaringardencity.com/xor-gate-truth-table-2/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How to train?</a:t>
            </a:r>
            <a:endParaRPr/>
          </a:p>
        </p:txBody>
      </p:sp>
      <p:grpSp>
        <p:nvGrpSpPr>
          <p:cNvPr id="711" name="Google Shape;711;p129"/>
          <p:cNvGrpSpPr/>
          <p:nvPr/>
        </p:nvGrpSpPr>
        <p:grpSpPr>
          <a:xfrm>
            <a:off x="327600" y="2189388"/>
            <a:ext cx="7727205" cy="1379250"/>
            <a:chOff x="0" y="0"/>
            <a:chExt cx="20605880" cy="3678000"/>
          </a:xfrm>
        </p:grpSpPr>
        <p:pic>
          <p:nvPicPr>
            <p:cNvPr id="712" name="Google Shape;712;p1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129"/>
          <p:cNvSpPr/>
          <p:nvPr/>
        </p:nvSpPr>
        <p:spPr>
          <a:xfrm>
            <a:off x="312737" y="1866900"/>
            <a:ext cx="7323000" cy="4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0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  <a:endParaRPr/>
          </a:p>
        </p:txBody>
      </p:sp>
      <p:pic>
        <p:nvPicPr>
          <p:cNvPr id="722" name="Google Shape;722;p13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9976" y="2240235"/>
            <a:ext cx="3804000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59" y="35886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55" y="1419816"/>
            <a:ext cx="1911682" cy="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31"/>
          <p:cNvSpPr txBox="1"/>
          <p:nvPr/>
        </p:nvSpPr>
        <p:spPr>
          <a:xfrm>
            <a:off x="529875" y="3007622"/>
            <a:ext cx="8084100" cy="11250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5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0" name="Google Shape;73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88" y="8194"/>
            <a:ext cx="4387022" cy="25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31"/>
          <p:cNvSpPr txBox="1">
            <a:spLocks noGrp="1"/>
          </p:cNvSpPr>
          <p:nvPr>
            <p:ph type="title"/>
          </p:nvPr>
        </p:nvSpPr>
        <p:spPr>
          <a:xfrm>
            <a:off x="420441" y="-323259"/>
            <a:ext cx="7204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5600"/>
              <a:t>Tensorflow </a:t>
            </a:r>
            <a:endParaRPr sz="5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2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“Yes you should understand backprop”</a:t>
            </a:r>
            <a:endParaRPr/>
          </a:p>
        </p:txBody>
      </p:sp>
      <p:sp>
        <p:nvSpPr>
          <p:cNvPr id="737" name="Google Shape;737;p132"/>
          <p:cNvSpPr txBox="1"/>
          <p:nvPr/>
        </p:nvSpPr>
        <p:spPr>
          <a:xfrm>
            <a:off x="4652803" y="4697963"/>
            <a:ext cx="44913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" sz="900"/>
              <a:t> </a:t>
            </a:r>
            <a:endParaRPr sz="900"/>
          </a:p>
        </p:txBody>
      </p:sp>
      <p:sp>
        <p:nvSpPr>
          <p:cNvPr id="738" name="Google Shape;738;p132"/>
          <p:cNvSpPr txBox="1">
            <a:spLocks noGrp="1"/>
          </p:cNvSpPr>
          <p:nvPr>
            <p:ph type="body" idx="1"/>
          </p:nvPr>
        </p:nvSpPr>
        <p:spPr>
          <a:xfrm>
            <a:off x="180206" y="1345707"/>
            <a:ext cx="8783400" cy="3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1778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/>
              <a:t>“If 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/>
              <a:t>you try to ignore how it works under the hood because </a:t>
            </a:r>
            <a:r>
              <a:rPr lang="en" i="1"/>
              <a:t>TensorFlow automagically makes my networks learn</a:t>
            </a:r>
            <a:r>
              <a:rPr lang="en"/>
              <a:t>”</a:t>
            </a:r>
            <a:endParaRPr/>
          </a:p>
          <a:p>
            <a:pPr marL="3429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not be ready to wrestle with the dangers it presents”</a:t>
            </a:r>
            <a:endParaRPr/>
          </a:p>
          <a:p>
            <a:pPr marL="3429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be much less effective at building and debugging neural networks.”</a:t>
            </a:r>
            <a:endParaRPr/>
          </a:p>
          <a:p>
            <a:pPr marL="1778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“The good news is that backpropagation is not that difficult to understand”</a:t>
            </a:r>
            <a:endParaRPr/>
          </a:p>
          <a:p>
            <a:pPr marL="3429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/>
              <a:t>“if presented properly.”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4462" y="907431"/>
            <a:ext cx="5862600" cy="4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381" y="2614613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33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133"/>
          <p:cNvSpPr/>
          <p:nvPr/>
        </p:nvSpPr>
        <p:spPr>
          <a:xfrm>
            <a:off x="5715000" y="4229100"/>
            <a:ext cx="3609300" cy="11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13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48" name="Google Shape;748;p133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49" name="Google Shape;749;p133"/>
          <p:cNvSpPr txBox="1"/>
          <p:nvPr/>
        </p:nvSpPr>
        <p:spPr>
          <a:xfrm>
            <a:off x="1667888" y="3559603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50" name="Google Shape;750;p133"/>
          <p:cNvSpPr/>
          <p:nvPr/>
        </p:nvSpPr>
        <p:spPr>
          <a:xfrm>
            <a:off x="351075" y="2692125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33"/>
          <p:cNvSpPr/>
          <p:nvPr/>
        </p:nvSpPr>
        <p:spPr>
          <a:xfrm>
            <a:off x="3081825" y="350475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33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1106" y="1928838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34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13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60" name="Google Shape;760;p134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61" name="Google Shape;761;p134"/>
          <p:cNvSpPr txBox="1"/>
          <p:nvPr/>
        </p:nvSpPr>
        <p:spPr>
          <a:xfrm>
            <a:off x="4409613" y="2873828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62" name="Google Shape;762;p134"/>
          <p:cNvSpPr/>
          <p:nvPr/>
        </p:nvSpPr>
        <p:spPr>
          <a:xfrm>
            <a:off x="3092800" y="2006350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34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" name="Google Shape;768;p135"/>
          <p:cNvCxnSpPr>
            <a:stCxn id="769" idx="3"/>
            <a:endCxn id="770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70" name="Google Shape;770;p13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71" name="Google Shape;771;p135"/>
          <p:cNvCxnSpPr>
            <a:stCxn id="770" idx="6"/>
            <a:endCxn id="772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72" name="Google Shape;772;p13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73" name="Google Shape;773;p135"/>
          <p:cNvCxnSpPr>
            <a:stCxn id="772" idx="6"/>
            <a:endCxn id="7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74" name="Google Shape;774;p13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75" name="Google Shape;775;p135"/>
          <p:cNvCxnSpPr>
            <a:stCxn id="774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76" name="Google Shape;776;p13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77" name="Google Shape;777;p135"/>
          <p:cNvCxnSpPr>
            <a:stCxn id="7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778" name="Google Shape;778;p13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79" name="Google Shape;779;p13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80" name="Google Shape;780;p135"/>
          <p:cNvCxnSpPr>
            <a:endCxn id="7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81" name="Google Shape;781;p13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Google Shape;782;p135"/>
          <p:cNvSpPr/>
          <p:nvPr/>
        </p:nvSpPr>
        <p:spPr>
          <a:xfrm>
            <a:off x="113728" y="26650"/>
            <a:ext cx="38814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  <a:endParaRPr sz="1900"/>
          </a:p>
        </p:txBody>
      </p:sp>
      <p:sp>
        <p:nvSpPr>
          <p:cNvPr id="769" name="Google Shape;769;p13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Google Shape;787;p136"/>
          <p:cNvCxnSpPr>
            <a:stCxn id="788" idx="3"/>
            <a:endCxn id="789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89" name="Google Shape;789;p13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90" name="Google Shape;790;p136"/>
          <p:cNvCxnSpPr>
            <a:stCxn id="789" idx="6"/>
            <a:endCxn id="791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91" name="Google Shape;791;p13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92" name="Google Shape;792;p136"/>
          <p:cNvCxnSpPr>
            <a:stCxn id="791" idx="6"/>
            <a:endCxn id="793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93" name="Google Shape;793;p13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94" name="Google Shape;794;p136"/>
          <p:cNvCxnSpPr>
            <a:stCxn id="793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95" name="Google Shape;795;p13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96" name="Google Shape;796;p136"/>
          <p:cNvCxnSpPr>
            <a:stCxn id="795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797" name="Google Shape;797;p13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98" name="Google Shape;798;p13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9" name="Google Shape;799;p136"/>
          <p:cNvCxnSpPr>
            <a:endCxn id="791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00" name="Google Shape;800;p13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p13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Google Shape;802;p13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3" name="Google Shape;803;p13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4" name="Google Shape;804;p13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05" name="Google Shape;805;p13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06" name="Google Shape;806;p13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788" name="Google Shape;788;p13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136"/>
          <p:cNvSpPr txBox="1">
            <a:spLocks noGrp="1"/>
          </p:cNvSpPr>
          <p:nvPr>
            <p:ph type="body" idx="1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endParaRPr b="1" i="1"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endParaRPr b="1" i="1"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Forward pass, OK? Just follow (1), (2), (3) and (4)</a:t>
            </a:r>
            <a:endParaRPr/>
          </a:p>
        </p:txBody>
      </p:sp>
      <p:sp>
        <p:nvSpPr>
          <p:cNvPr id="808" name="Google Shape;808;p13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9" name="Google Shape;809;p136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10" name="Google Shape;810;p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Google Shape;816;p137"/>
          <p:cNvCxnSpPr>
            <a:stCxn id="817" idx="3"/>
            <a:endCxn id="818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18" name="Google Shape;818;p13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19" name="Google Shape;819;p137"/>
          <p:cNvCxnSpPr>
            <a:stCxn id="818" idx="6"/>
            <a:endCxn id="820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20" name="Google Shape;820;p13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21" name="Google Shape;821;p137"/>
          <p:cNvCxnSpPr>
            <a:stCxn id="820" idx="6"/>
            <a:endCxn id="82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22" name="Google Shape;822;p13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23" name="Google Shape;823;p137"/>
          <p:cNvCxnSpPr>
            <a:stCxn id="822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24" name="Google Shape;824;p13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25" name="Google Shape;825;p137"/>
          <p:cNvCxnSpPr>
            <a:stCxn id="82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26" name="Google Shape;826;p13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27" name="Google Shape;827;p13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28" name="Google Shape;828;p137"/>
          <p:cNvCxnSpPr>
            <a:endCxn id="82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29" name="Google Shape;829;p13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0" name="Google Shape;830;p13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Google Shape;831;p13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2" name="Google Shape;832;p13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13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34" name="Google Shape;834;p13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35" name="Google Shape;835;p13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17" name="Google Shape;817;p13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Google Shape;836;p137"/>
          <p:cNvSpPr txBox="1">
            <a:spLocks noGrp="1"/>
          </p:cNvSpPr>
          <p:nvPr>
            <p:ph type="body" idx="1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endParaRPr b="1" i="1"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endParaRPr b="1" i="1"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38" name="Google Shape;838;p137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39" name="Google Shape;839;p1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1" name="Google Shape;841;p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0701" y="3818400"/>
            <a:ext cx="5089224" cy="347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138"/>
          <p:cNvCxnSpPr>
            <a:stCxn id="847" idx="3"/>
            <a:endCxn id="848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48" name="Google Shape;848;p13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49" name="Google Shape;849;p138"/>
          <p:cNvCxnSpPr>
            <a:stCxn id="848" idx="6"/>
            <a:endCxn id="850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50" name="Google Shape;850;p13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51" name="Google Shape;851;p138"/>
          <p:cNvCxnSpPr>
            <a:stCxn id="850" idx="6"/>
            <a:endCxn id="85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52" name="Google Shape;852;p13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53" name="Google Shape;853;p138"/>
          <p:cNvCxnSpPr>
            <a:stCxn id="852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54" name="Google Shape;854;p13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55" name="Google Shape;855;p138"/>
          <p:cNvCxnSpPr>
            <a:stCxn id="85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56" name="Google Shape;856;p13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57" name="Google Shape;857;p13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8" name="Google Shape;858;p138"/>
          <p:cNvCxnSpPr>
            <a:endCxn id="85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59" name="Google Shape;859;p13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3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13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13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63" name="Google Shape;863;p13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64" name="Google Shape;864;p13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47" name="Google Shape;847;p13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138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3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Google Shape;867;p13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68" name="Google Shape;868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1330" y="2303991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5"/>
          <p:cNvSpPr txBox="1"/>
          <p:nvPr/>
        </p:nvSpPr>
        <p:spPr>
          <a:xfrm>
            <a:off x="0" y="0"/>
            <a:ext cx="6482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85"/>
          <p:cNvSpPr txBox="1">
            <a:spLocks noGrp="1"/>
          </p:cNvSpPr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sz="3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But </a:t>
            </a: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it doesn’t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4" name="Google Shape;354;p85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3" name="Google Shape;873;p139"/>
          <p:cNvCxnSpPr>
            <a:stCxn id="874" idx="3"/>
            <a:endCxn id="875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75" name="Google Shape;875;p13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76" name="Google Shape;876;p139"/>
          <p:cNvCxnSpPr>
            <a:stCxn id="875" idx="6"/>
            <a:endCxn id="877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77" name="Google Shape;877;p13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78" name="Google Shape;878;p139"/>
          <p:cNvCxnSpPr>
            <a:stCxn id="877" idx="6"/>
            <a:endCxn id="879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79" name="Google Shape;879;p13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80" name="Google Shape;880;p139"/>
          <p:cNvCxnSpPr>
            <a:stCxn id="879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81" name="Google Shape;881;p13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82" name="Google Shape;882;p139"/>
          <p:cNvCxnSpPr>
            <a:stCxn id="881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83" name="Google Shape;883;p13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84" name="Google Shape;884;p13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5" name="Google Shape;885;p139"/>
          <p:cNvCxnSpPr>
            <a:endCxn id="877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86" name="Google Shape;886;p13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Google Shape;887;p13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90" name="Google Shape;890;p13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91" name="Google Shape;891;p13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74" name="Google Shape;874;p13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2" name="Google Shape;892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695" y="756144"/>
            <a:ext cx="818601" cy="2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39"/>
          <p:cNvSpPr txBox="1">
            <a:spLocks noGrp="1"/>
          </p:cNvSpPr>
          <p:nvPr>
            <p:ph type="body" idx="1"/>
          </p:nvPr>
        </p:nvSpPr>
        <p:spPr>
          <a:xfrm>
            <a:off x="498480" y="2410356"/>
            <a:ext cx="8147100" cy="1976400"/>
          </a:xfrm>
          <a:prstGeom prst="rect">
            <a:avLst/>
          </a:prstGeom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Let’s do back propagation!</a:t>
            </a:r>
            <a:endParaRPr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will be given. What would be </a:t>
            </a:r>
            <a:endParaRPr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 We can use the chain rule.</a:t>
            </a:r>
            <a:endParaRPr/>
          </a:p>
        </p:txBody>
      </p:sp>
      <p:pic>
        <p:nvPicPr>
          <p:cNvPr id="895" name="Google Shape;895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570" y="3326761"/>
            <a:ext cx="579498" cy="4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492" y="3326762"/>
            <a:ext cx="685803" cy="451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13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898" name="Google Shape;898;p13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cxnSp>
        <p:nvCxnSpPr>
          <p:cNvPr id="899" name="Google Shape;899;p139"/>
          <p:cNvCxnSpPr>
            <a:stCxn id="892" idx="2"/>
            <a:endCxn id="900" idx="2"/>
          </p:cNvCxnSpPr>
          <p:nvPr/>
        </p:nvCxnSpPr>
        <p:spPr>
          <a:xfrm rot="5400000">
            <a:off x="5152879" y="93632"/>
            <a:ext cx="74100" cy="1785300"/>
          </a:xfrm>
          <a:prstGeom prst="curvedConnector3">
            <a:avLst>
              <a:gd name="adj1" fmla="val 476279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00" name="Google Shape;900;p139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3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3" name="Google Shape;903;p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8018" y="20263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8" name="Google Shape;908;p140"/>
          <p:cNvCxnSpPr>
            <a:stCxn id="909" idx="3"/>
            <a:endCxn id="910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10" name="Google Shape;910;p14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11" name="Google Shape;911;p140"/>
          <p:cNvCxnSpPr>
            <a:stCxn id="910" idx="6"/>
            <a:endCxn id="912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12" name="Google Shape;912;p14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13" name="Google Shape;913;p140"/>
          <p:cNvCxnSpPr>
            <a:stCxn id="912" idx="6"/>
            <a:endCxn id="91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14" name="Google Shape;914;p14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15" name="Google Shape;915;p140"/>
          <p:cNvCxnSpPr>
            <a:stCxn id="914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16" name="Google Shape;916;p14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17" name="Google Shape;917;p140"/>
          <p:cNvCxnSpPr>
            <a:stCxn id="91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918" name="Google Shape;918;p14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19" name="Google Shape;919;p14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0" name="Google Shape;920;p140"/>
          <p:cNvCxnSpPr>
            <a:endCxn id="91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21" name="Google Shape;921;p14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14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Google Shape;923;p14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4" name="Google Shape;924;p14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25" name="Google Shape;925;p14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26" name="Google Shape;926;p14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27" name="Google Shape;927;p14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928" name="Google Shape;928;p14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09" name="Google Shape;909;p14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29" name="Google Shape;929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40"/>
          <p:cNvSpPr txBox="1">
            <a:spLocks noGrp="1"/>
          </p:cNvSpPr>
          <p:nvPr>
            <p:ph type="body" idx="1"/>
          </p:nvPr>
        </p:nvSpPr>
        <p:spPr>
          <a:xfrm>
            <a:off x="278455" y="2579317"/>
            <a:ext cx="8688600" cy="458100"/>
          </a:xfrm>
          <a:prstGeom prst="rect">
            <a:avLst/>
          </a:prstGeom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In the same manner, we can get back prop (4), (3), (1) and (1)!</a:t>
            </a:r>
            <a:endParaRPr/>
          </a:p>
        </p:txBody>
      </p:sp>
      <p:sp>
        <p:nvSpPr>
          <p:cNvPr id="935" name="Google Shape;935;p14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6" name="Google Shape;936;p14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Google Shape;941;p141"/>
          <p:cNvCxnSpPr>
            <a:stCxn id="942" idx="3"/>
            <a:endCxn id="943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43" name="Google Shape;943;p14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44" name="Google Shape;944;p141"/>
          <p:cNvCxnSpPr>
            <a:stCxn id="943" idx="6"/>
            <a:endCxn id="945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45" name="Google Shape;945;p141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46" name="Google Shape;946;p141"/>
          <p:cNvCxnSpPr>
            <a:stCxn id="945" idx="6"/>
            <a:endCxn id="947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47" name="Google Shape;947;p141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48" name="Google Shape;948;p141"/>
          <p:cNvCxnSpPr>
            <a:stCxn id="947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49" name="Google Shape;949;p141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50" name="Google Shape;950;p141"/>
          <p:cNvCxnSpPr>
            <a:stCxn id="949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951" name="Google Shape;951;p141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52" name="Google Shape;952;p141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3" name="Google Shape;953;p141"/>
          <p:cNvCxnSpPr>
            <a:endCxn id="945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54" name="Google Shape;954;p14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141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141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57" name="Google Shape;957;p1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41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0" name="Google Shape;960;p1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4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962" name="Google Shape;962;p141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63" name="Google Shape;963;p141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64" name="Google Shape;964;p141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65" name="Google Shape;965;p141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942" name="Google Shape;942;p141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6" name="Google Shape;96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41"/>
          <p:cNvSpPr txBox="1">
            <a:spLocks noGrp="1"/>
          </p:cNvSpPr>
          <p:nvPr>
            <p:ph type="body" idx="1"/>
          </p:nvPr>
        </p:nvSpPr>
        <p:spPr>
          <a:xfrm>
            <a:off x="517650" y="3744273"/>
            <a:ext cx="8147100" cy="555900"/>
          </a:xfrm>
          <a:prstGeom prst="rect">
            <a:avLst/>
          </a:prstGeom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These derivatives for each gate will be given. </a:t>
            </a:r>
            <a:endParaRPr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We can just use them in the chain rule.</a:t>
            </a:r>
            <a:endParaRPr/>
          </a:p>
        </p:txBody>
      </p:sp>
      <p:sp>
        <p:nvSpPr>
          <p:cNvPr id="972" name="Google Shape;972;p14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3" name="Google Shape;973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1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Google Shape;979;p142"/>
          <p:cNvCxnSpPr>
            <a:stCxn id="980" idx="3"/>
            <a:endCxn id="981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81" name="Google Shape;981;p142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82" name="Google Shape;982;p142"/>
          <p:cNvCxnSpPr>
            <a:stCxn id="981" idx="6"/>
            <a:endCxn id="983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83" name="Google Shape;983;p14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84" name="Google Shape;984;p142"/>
          <p:cNvCxnSpPr>
            <a:stCxn id="983" idx="6"/>
            <a:endCxn id="98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85" name="Google Shape;985;p142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86" name="Google Shape;986;p142"/>
          <p:cNvCxnSpPr>
            <a:stCxn id="985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87" name="Google Shape;987;p142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88" name="Google Shape;988;p142"/>
          <p:cNvCxnSpPr>
            <a:stCxn id="98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989" name="Google Shape;989;p14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90" name="Google Shape;990;p142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91" name="Google Shape;991;p142"/>
          <p:cNvCxnSpPr>
            <a:endCxn id="98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92" name="Google Shape;992;p14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3" name="Google Shape;993;p142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4" name="Google Shape;994;p142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95" name="Google Shape;995;p1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42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8" name="Google Shape;998;p1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42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00" name="Google Shape;1000;p142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01" name="Google Shape;1001;p142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02" name="Google Shape;1002;p142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03" name="Google Shape;1003;p142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04" name="Google Shape;1004;p142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1005" name="Google Shape;1005;p142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80" name="Google Shape;980;p142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6" name="Google Shape;1006;p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142"/>
          <p:cNvCxnSpPr>
            <a:stCxn id="1012" idx="3"/>
            <a:endCxn id="998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13" name="Google Shape;1013;p142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14" name="Google Shape;1014;p142"/>
          <p:cNvSpPr txBox="1">
            <a:spLocks noGrp="1"/>
          </p:cNvSpPr>
          <p:nvPr>
            <p:ph type="body" idx="1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pic>
        <p:nvPicPr>
          <p:cNvPr id="1015" name="Google Shape;1015;p1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42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8" name="Google Shape;1018;p1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4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0" name="Google Shape;1020;p142"/>
          <p:cNvSpPr txBox="1"/>
          <p:nvPr/>
        </p:nvSpPr>
        <p:spPr>
          <a:xfrm>
            <a:off x="1432550" y="2776600"/>
            <a:ext cx="2448300" cy="5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Google Shape;1025;p143"/>
          <p:cNvCxnSpPr>
            <a:stCxn id="1026" idx="3"/>
            <a:endCxn id="1027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27" name="Google Shape;1027;p143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28" name="Google Shape;1028;p143"/>
          <p:cNvCxnSpPr>
            <a:stCxn id="1027" idx="6"/>
            <a:endCxn id="1029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29" name="Google Shape;1029;p14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30" name="Google Shape;1030;p143"/>
          <p:cNvCxnSpPr>
            <a:stCxn id="1029" idx="6"/>
            <a:endCxn id="1031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31" name="Google Shape;1031;p143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32" name="Google Shape;1032;p143"/>
          <p:cNvCxnSpPr>
            <a:stCxn id="1031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33" name="Google Shape;1033;p143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34" name="Google Shape;1034;p143"/>
          <p:cNvCxnSpPr>
            <a:stCxn id="1033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035" name="Google Shape;1035;p143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36" name="Google Shape;1036;p14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7" name="Google Shape;1037;p143"/>
          <p:cNvCxnSpPr>
            <a:endCxn id="1029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38" name="Google Shape;1038;p143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9" name="Google Shape;1039;p14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Google Shape;1040;p143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1" name="Google Shape;1041;p1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43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4" name="Google Shape;1044;p1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43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46" name="Google Shape;1046;p143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47" name="Google Shape;1047;p143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48" name="Google Shape;1048;p143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49" name="Google Shape;1049;p143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50" name="Google Shape;1050;p143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1051" name="Google Shape;1051;p143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26" name="Google Shape;1026;p143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2" name="Google Shape;1052;p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143"/>
          <p:cNvCxnSpPr>
            <a:stCxn id="1058" idx="3"/>
            <a:endCxn id="1044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59" name="Google Shape;1059;p143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60" name="Google Shape;1060;p143"/>
          <p:cNvSpPr txBox="1">
            <a:spLocks noGrp="1"/>
          </p:cNvSpPr>
          <p:nvPr>
            <p:ph type="body" idx="1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061" name="Google Shape;1061;p143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62" name="Google Shape;1062;p143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063" name="Google Shape;1063;p1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43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66" name="Google Shape;1066;p1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4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Google Shape;1072;p144"/>
          <p:cNvCxnSpPr>
            <a:stCxn id="1073" idx="3"/>
            <a:endCxn id="1074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74" name="Google Shape;1074;p144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75" name="Google Shape;1075;p144"/>
          <p:cNvCxnSpPr>
            <a:stCxn id="1074" idx="6"/>
            <a:endCxn id="1076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76" name="Google Shape;1076;p144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77" name="Google Shape;1077;p144"/>
          <p:cNvCxnSpPr>
            <a:stCxn id="1076" idx="6"/>
            <a:endCxn id="107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78" name="Google Shape;1078;p14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79" name="Google Shape;1079;p144"/>
          <p:cNvCxnSpPr>
            <a:stCxn id="1078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80" name="Google Shape;1080;p144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81" name="Google Shape;1081;p144"/>
          <p:cNvCxnSpPr>
            <a:stCxn id="108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082" name="Google Shape;1082;p144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83" name="Google Shape;1083;p144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4" name="Google Shape;1084;p144"/>
          <p:cNvCxnSpPr>
            <a:endCxn id="107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85" name="Google Shape;1085;p144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Google Shape;1086;p144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Google Shape;1087;p14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8" name="Google Shape;1088;p1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44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Google Shape;1091;p1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44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93" name="Google Shape;1093;p144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94" name="Google Shape;1094;p14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95" name="Google Shape;1095;p144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096" name="Google Shape;1096;p144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97" name="Google Shape;1097;p144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1098" name="Google Shape;1098;p144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73" name="Google Shape;1073;p144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99" name="Google Shape;1099;p1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144"/>
          <p:cNvCxnSpPr>
            <a:stCxn id="1105" idx="3"/>
            <a:endCxn id="1091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06" name="Google Shape;1106;p144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107" name="Google Shape;1107;p144"/>
          <p:cNvSpPr txBox="1">
            <a:spLocks noGrp="1"/>
          </p:cNvSpPr>
          <p:nvPr>
            <p:ph type="body" idx="1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108" name="Google Shape;1108;p144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09" name="Google Shape;1109;p144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110" name="Google Shape;1110;p1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278" y="4574496"/>
            <a:ext cx="2727649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44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16" name="Google Shape;1116;p1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4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Google Shape;1122;p145"/>
          <p:cNvCxnSpPr>
            <a:stCxn id="1123" idx="3"/>
            <a:endCxn id="1124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24" name="Google Shape;1124;p14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25" name="Google Shape;1125;p145"/>
          <p:cNvCxnSpPr>
            <a:stCxn id="1124" idx="6"/>
            <a:endCxn id="1126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26" name="Google Shape;1126;p14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27" name="Google Shape;1127;p145"/>
          <p:cNvCxnSpPr>
            <a:stCxn id="1126" idx="6"/>
            <a:endCxn id="112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28" name="Google Shape;1128;p14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29" name="Google Shape;1129;p145"/>
          <p:cNvCxnSpPr>
            <a:stCxn id="1128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30" name="Google Shape;1130;p14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31" name="Google Shape;1131;p145"/>
          <p:cNvCxnSpPr>
            <a:stCxn id="113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132" name="Google Shape;1132;p14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33" name="Google Shape;1133;p14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34" name="Google Shape;1134;p145"/>
          <p:cNvCxnSpPr>
            <a:endCxn id="112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35" name="Google Shape;1135;p14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Google Shape;1136;p145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7" name="Google Shape;1137;p145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38" name="Google Shape;1138;p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45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1" name="Google Shape;1141;p1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45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44" name="Google Shape;1144;p145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45" name="Google Shape;1145;p145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46" name="Google Shape;1146;p14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47" name="Google Shape;1147;p145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48" name="Google Shape;1148;p145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1149" name="Google Shape;1149;p145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23" name="Google Shape;1123;p14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0" name="Google Shape;1150;p1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45"/>
          <p:cNvSpPr txBox="1">
            <a:spLocks noGrp="1"/>
          </p:cNvSpPr>
          <p:nvPr>
            <p:ph type="body" idx="1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endParaRPr sz="2100"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1156" name="Google Shape;1156;p1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4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1" name="Google Shape;1161;p14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45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4" name="Google Shape;1164;p145"/>
          <p:cNvSpPr txBox="1"/>
          <p:nvPr/>
        </p:nvSpPr>
        <p:spPr>
          <a:xfrm>
            <a:off x="4390325" y="4538363"/>
            <a:ext cx="80691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Matrix: http://cs231n.github.io/optimization-2/#staged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9" name="Google Shape;1169;p146"/>
          <p:cNvCxnSpPr>
            <a:stCxn id="1170" idx="3"/>
            <a:endCxn id="1171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71" name="Google Shape;1171;p14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72" name="Google Shape;1172;p146"/>
          <p:cNvCxnSpPr>
            <a:stCxn id="1171" idx="6"/>
            <a:endCxn id="1173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73" name="Google Shape;1173;p14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74" name="Google Shape;1174;p146"/>
          <p:cNvCxnSpPr>
            <a:stCxn id="1173" idx="6"/>
            <a:endCxn id="117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75" name="Google Shape;1175;p14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76" name="Google Shape;1176;p146"/>
          <p:cNvCxnSpPr>
            <a:stCxn id="1175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77" name="Google Shape;1177;p14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78" name="Google Shape;1178;p146"/>
          <p:cNvCxnSpPr>
            <a:stCxn id="117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179" name="Google Shape;1179;p14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80" name="Google Shape;1180;p14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1" name="Google Shape;1181;p146"/>
          <p:cNvCxnSpPr>
            <a:endCxn id="117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82" name="Google Shape;1182;p14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14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4" name="Google Shape;1184;p14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5" name="Google Shape;1185;p1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46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Google Shape;1188;p1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46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91" name="Google Shape;1191;p146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92" name="Google Shape;1192;p146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Google Shape;1193;p146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lang="en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194" name="Google Shape;1194;p14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95" name="Google Shape;1195;p14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96" name="Google Shape;1196;p14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97" name="Google Shape;1197;p146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1198" name="Google Shape;1198;p146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70" name="Google Shape;1170;p14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99" name="Google Shape;1199;p1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46"/>
          <p:cNvSpPr txBox="1">
            <a:spLocks noGrp="1"/>
          </p:cNvSpPr>
          <p:nvPr>
            <p:ph type="body" idx="1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endParaRPr sz="2100"/>
          </a:p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1207" name="Google Shape;1207;p1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4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2" name="Google Shape;1212;p14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4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4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Google Shape;1219;p147"/>
          <p:cNvCxnSpPr>
            <a:stCxn id="1220" idx="3"/>
            <a:endCxn id="1221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21" name="Google Shape;1221;p14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22" name="Google Shape;1222;p147"/>
          <p:cNvCxnSpPr>
            <a:stCxn id="1221" idx="6"/>
            <a:endCxn id="1223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23" name="Google Shape;1223;p14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24" name="Google Shape;1224;p147"/>
          <p:cNvCxnSpPr>
            <a:stCxn id="1223" idx="6"/>
            <a:endCxn id="122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25" name="Google Shape;1225;p14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26" name="Google Shape;1226;p147"/>
          <p:cNvCxnSpPr>
            <a:stCxn id="1225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27" name="Google Shape;1227;p14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28" name="Google Shape;1228;p147"/>
          <p:cNvCxnSpPr>
            <a:stCxn id="122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229" name="Google Shape;1229;p14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0" name="Google Shape;1230;p14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1" name="Google Shape;1231;p147"/>
          <p:cNvCxnSpPr>
            <a:endCxn id="122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32" name="Google Shape;1232;p14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3" name="Google Shape;1233;p14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4" name="Google Shape;1234;p14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35" name="Google Shape;1235;p1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4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8" name="Google Shape;1238;p1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47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41" name="Google Shape;1241;p147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242" name="Google Shape;1242;p147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147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lang="en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244" name="Google Shape;1244;p14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45" name="Google Shape;1245;p14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46" name="Google Shape;1246;p14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47" name="Google Shape;1247;p14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1248" name="Google Shape;1248;p147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20" name="Google Shape;1220;p14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9" name="Google Shape;1249;p1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47"/>
          <p:cNvSpPr txBox="1">
            <a:spLocks noGrp="1"/>
          </p:cNvSpPr>
          <p:nvPr>
            <p:ph type="body" idx="1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58925" tIns="58925" rIns="58925" bIns="58925" anchor="ctr" anchorCtr="0">
            <a:noAutofit/>
          </a:bodyPr>
          <a:lstStyle/>
          <a:p>
            <a:pPr marL="292100" lvl="0" indent="-177800" algn="ctr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Done! Let’s update our network using derivatives!</a:t>
            </a:r>
            <a:endParaRPr sz="2100"/>
          </a:p>
        </p:txBody>
      </p:sp>
      <p:pic>
        <p:nvPicPr>
          <p:cNvPr id="1257" name="Google Shape;1257;p1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4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2" name="Google Shape;1262;p1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4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Google Shape;1268;p148"/>
          <p:cNvCxnSpPr>
            <a:stCxn id="1269" idx="3"/>
            <a:endCxn id="1270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70" name="Google Shape;1270;p14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71" name="Google Shape;1271;p148"/>
          <p:cNvCxnSpPr>
            <a:stCxn id="1270" idx="6"/>
            <a:endCxn id="1272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72" name="Google Shape;1272;p14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73" name="Google Shape;1273;p148"/>
          <p:cNvCxnSpPr>
            <a:stCxn id="1272" idx="6"/>
            <a:endCxn id="12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74" name="Google Shape;1274;p14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75" name="Google Shape;1275;p148"/>
          <p:cNvCxnSpPr>
            <a:stCxn id="1274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76" name="Google Shape;1276;p14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77" name="Google Shape;1277;p148"/>
          <p:cNvCxnSpPr>
            <a:stCxn id="12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278" name="Google Shape;1278;p14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79" name="Google Shape;1279;p14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80" name="Google Shape;1280;p148"/>
          <p:cNvCxnSpPr>
            <a:endCxn id="12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81" name="Google Shape;1281;p14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2" name="Google Shape;1282;p14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3" name="Google Shape;1283;p14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4" name="Google Shape;1284;p148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85" name="Google Shape;1285;p14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86" name="Google Shape;1286;p14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87" name="Google Shape;1287;p14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88" name="Google Shape;1288;p148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1289" name="Google Shape;1289;p14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69" name="Google Shape;1269;p14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90" name="Google Shape;1290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4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0" name="Google Shape;1300;p1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48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sz="1200" i="1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2" name="Google Shape;1302;p14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4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>
            <a:spLocks noGrp="1"/>
          </p:cNvSpPr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sz="3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But </a:t>
            </a:r>
            <a:endParaRPr>
              <a:solidFill>
                <a:srgbClr val="FF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it doesn’t work!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0" name="Google Shape;360;p86"/>
          <p:cNvSpPr txBox="1"/>
          <p:nvPr/>
        </p:nvSpPr>
        <p:spPr>
          <a:xfrm>
            <a:off x="0" y="0"/>
            <a:ext cx="7091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86"/>
          <p:cNvSpPr txBox="1"/>
          <p:nvPr/>
        </p:nvSpPr>
        <p:spPr>
          <a:xfrm>
            <a:off x="6942775" y="2465225"/>
            <a:ext cx="1558800" cy="2495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62" name="Google Shape;362;p86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Google Shape;1309;p149"/>
          <p:cNvCxnSpPr>
            <a:stCxn id="1310" idx="3"/>
            <a:endCxn id="1311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11" name="Google Shape;1311;p14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12" name="Google Shape;1312;p149"/>
          <p:cNvCxnSpPr>
            <a:stCxn id="1311" idx="6"/>
            <a:endCxn id="1313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13" name="Google Shape;1313;p14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14" name="Google Shape;1314;p149"/>
          <p:cNvCxnSpPr>
            <a:stCxn id="1313" idx="6"/>
            <a:endCxn id="131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15" name="Google Shape;1315;p14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16" name="Google Shape;1316;p149"/>
          <p:cNvCxnSpPr>
            <a:stCxn id="1315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17" name="Google Shape;1317;p14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18" name="Google Shape;1318;p149"/>
          <p:cNvCxnSpPr>
            <a:stCxn id="131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19" name="Google Shape;1319;p14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20" name="Google Shape;1320;p14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1" name="Google Shape;1321;p149"/>
          <p:cNvCxnSpPr>
            <a:endCxn id="131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22" name="Google Shape;1322;p14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14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14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149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26" name="Google Shape;1326;p14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27" name="Google Shape;1327;p14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28" name="Google Shape;1328;p14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29" name="Google Shape;1329;p14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1330" name="Google Shape;1330;p14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10" name="Google Shape;1310;p14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1" name="Google Shape;1331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4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1" name="Google Shape;1341;p1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9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3" name="Google Shape;1343;p14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4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0" name="Google Shape;1350;p150"/>
          <p:cNvCxnSpPr>
            <a:stCxn id="1351" idx="3"/>
            <a:endCxn id="1352" idx="2"/>
          </p:cNvCxnSpPr>
          <p:nvPr/>
        </p:nvCxnSpPr>
        <p:spPr>
          <a:xfrm rot="10800000" flipH="1">
            <a:off x="821401" y="688188"/>
            <a:ext cx="610800" cy="12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52" name="Google Shape;1352;p15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53" name="Google Shape;1353;p150"/>
          <p:cNvCxnSpPr>
            <a:stCxn id="1352" idx="6"/>
            <a:endCxn id="1354" idx="2"/>
          </p:cNvCxnSpPr>
          <p:nvPr/>
        </p:nvCxnSpPr>
        <p:spPr>
          <a:xfrm rot="10800000" flipH="1">
            <a:off x="1938578" y="680187"/>
            <a:ext cx="1169700" cy="8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54" name="Google Shape;1354;p15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55" name="Google Shape;1355;p150"/>
          <p:cNvCxnSpPr>
            <a:stCxn id="1354" idx="6"/>
            <a:endCxn id="1356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56" name="Google Shape;1356;p15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57" name="Google Shape;1357;p150"/>
          <p:cNvCxnSpPr>
            <a:stCxn id="1356" idx="6"/>
          </p:cNvCxnSpPr>
          <p:nvPr/>
        </p:nvCxnSpPr>
        <p:spPr>
          <a:xfrm rot="10800000" flipH="1">
            <a:off x="5194694" y="680370"/>
            <a:ext cx="1931700" cy="3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58" name="Google Shape;1358;p15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59" name="Google Shape;1359;p150"/>
          <p:cNvCxnSpPr>
            <a:stCxn id="1358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360" name="Google Shape;1360;p15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61" name="Google Shape;1361;p15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62" name="Google Shape;1362;p150"/>
          <p:cNvCxnSpPr>
            <a:endCxn id="1354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63" name="Google Shape;1363;p15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4" name="Google Shape;1364;p15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Google Shape;1365;p15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6" name="Google Shape;1366;p150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67" name="Google Shape;1367;p15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68" name="Google Shape;1368;p15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69" name="Google Shape;1369;p15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70" name="Google Shape;1370;p15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1371" name="Google Shape;1371;p15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51" name="Google Shape;1351;p15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72" name="Google Shape;1372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5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2" name="Google Shape;1382;p1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50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tf.reduce_mean(d_b))]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4" name="Google Shape;1384;p15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5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3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3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3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1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</a:t>
            </a:r>
            <a:endParaRPr/>
          </a:p>
        </p:txBody>
      </p:sp>
      <p:sp>
        <p:nvSpPr>
          <p:cNvPr id="1392" name="Google Shape;1392;p151"/>
          <p:cNvSpPr txBox="1">
            <a:spLocks noGrp="1"/>
          </p:cNvSpPr>
          <p:nvPr>
            <p:ph type="body" idx="1"/>
          </p:nvPr>
        </p:nvSpPr>
        <p:spPr>
          <a:xfrm>
            <a:off x="180200" y="1460000"/>
            <a:ext cx="8909700" cy="301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810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See more backprop code samples at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https://github.com/hunkim/DeepLearningZeroToAll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https://github.com/hunkim/DeepLearningZeroToAll/blob/master/lab-09-7-sigmoid_back_prop.py</a:t>
            </a:r>
            <a:endParaRPr sz="2400">
              <a:solidFill>
                <a:schemeClr val="dk1"/>
              </a:solidFill>
            </a:endParaRP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Solve XOR using NN backprop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7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69" name="Google Shape;369;p87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87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8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77" name="Google Shape;377;p88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88"/>
          <p:cNvSpPr txBox="1"/>
          <p:nvPr/>
        </p:nvSpPr>
        <p:spPr>
          <a:xfrm>
            <a:off x="163400" y="2576800"/>
            <a:ext cx="8055300" cy="22725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88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16550</Words>
  <Application>Microsoft Office PowerPoint</Application>
  <PresentationFormat>화면 슬라이드 쇼(16:9)</PresentationFormat>
  <Paragraphs>1400</Paragraphs>
  <Slides>72</Slides>
  <Notes>72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72</vt:i4>
      </vt:variant>
    </vt:vector>
  </HeadingPairs>
  <TitlesOfParts>
    <vt:vector size="86" baseType="lpstr">
      <vt:lpstr>Gill Sans</vt:lpstr>
      <vt:lpstr>Helvetica Neue</vt:lpstr>
      <vt:lpstr>Helvetica Neue Light</vt:lpstr>
      <vt:lpstr>Noto Sans Symbols</vt:lpstr>
      <vt:lpstr>Arial</vt:lpstr>
      <vt:lpstr>Calibri</vt:lpstr>
      <vt:lpstr>Consolas</vt:lpstr>
      <vt:lpstr>Georgia</vt:lpstr>
      <vt:lpstr>Simple Light</vt:lpstr>
      <vt:lpstr>White</vt:lpstr>
      <vt:lpstr>White</vt:lpstr>
      <vt:lpstr>White</vt:lpstr>
      <vt:lpstr>White</vt:lpstr>
      <vt:lpstr>Custom</vt:lpstr>
      <vt:lpstr>Lab 9  NN for XOR</vt:lpstr>
      <vt:lpstr>Call for comments Please feel free to add comments directly on these slides Other slides: https://goo.gl/jPtWNt      </vt:lpstr>
      <vt:lpstr>Lab 9-1  NN for XOR</vt:lpstr>
      <vt:lpstr>https://github.com/hunkim/DeepLearningZeroToAll/ </vt:lpstr>
      <vt:lpstr>XOR data set</vt:lpstr>
      <vt:lpstr>XOR with  logistic regression? But  it doesn’t work</vt:lpstr>
      <vt:lpstr>XOR with  logistic regression? But  it doesn’t work!</vt:lpstr>
      <vt:lpstr>Neural Net</vt:lpstr>
      <vt:lpstr>Neural Net</vt:lpstr>
      <vt:lpstr>NN for XOR</vt:lpstr>
      <vt:lpstr>Wide NN for XOR</vt:lpstr>
      <vt:lpstr>Deep NN for XOR</vt:lpstr>
      <vt:lpstr>Exercise </vt:lpstr>
      <vt:lpstr>Lab 9-2 Tensorboard for XOR NN</vt:lpstr>
      <vt:lpstr>TensorBoard: TF logging/debugging tool</vt:lpstr>
      <vt:lpstr>Old fashion: print, print, print</vt:lpstr>
      <vt:lpstr>New way!</vt:lpstr>
      <vt:lpstr>5 steps of using TensorBoard</vt:lpstr>
      <vt:lpstr>Scalar tensors</vt:lpstr>
      <vt:lpstr>Histogram (multi-dimensional tensors)</vt:lpstr>
      <vt:lpstr>Add scope for better  graph hierarchy </vt:lpstr>
      <vt:lpstr>Merge summaries and create writer  after creating session</vt:lpstr>
      <vt:lpstr>Run merged summary and write (add summary)</vt:lpstr>
      <vt:lpstr>Launch tensorboard (local)</vt:lpstr>
      <vt:lpstr>Launch tensorboard (remote server)</vt:lpstr>
      <vt:lpstr>PowerPoint 프레젠테이션</vt:lpstr>
      <vt:lpstr>Multiple runs</vt:lpstr>
      <vt:lpstr>Multiple runs</vt:lpstr>
      <vt:lpstr>Multiple runs</vt:lpstr>
      <vt:lpstr>5 steps of using TensorBoard</vt:lpstr>
      <vt:lpstr>Exercise </vt:lpstr>
      <vt:lpstr>Lab 9-2-E Tensorboard for MNIST</vt:lpstr>
      <vt:lpstr>Visualizing your Deep learning using TensorBoard (TensorFlow) </vt:lpstr>
      <vt:lpstr>TensorBoard: TF logging/debugging tool</vt:lpstr>
      <vt:lpstr>Old fashion: print, print, print</vt:lpstr>
      <vt:lpstr>New way!</vt:lpstr>
      <vt:lpstr>5 steps of using TensorBoard</vt:lpstr>
      <vt:lpstr>Image Input</vt:lpstr>
      <vt:lpstr>Histogram (multi-dimensional tensors)</vt:lpstr>
      <vt:lpstr>Scalar tensors</vt:lpstr>
      <vt:lpstr>Add scope for better hierarchy </vt:lpstr>
      <vt:lpstr>Merge summaries and create writer  after creating session</vt:lpstr>
      <vt:lpstr>Run merged summary and write (add summary)</vt:lpstr>
      <vt:lpstr>Launch tensorboard (local)</vt:lpstr>
      <vt:lpstr>Launch tensorboard (remote server)</vt:lpstr>
      <vt:lpstr>Multiple runs</vt:lpstr>
      <vt:lpstr>5 steps of using TensorBoard</vt:lpstr>
      <vt:lpstr>Lab 9-3 (optional)  NN Backpropagation</vt:lpstr>
      <vt:lpstr>https://github.com/hunkim/DeepLearningZeroToAll/ </vt:lpstr>
      <vt:lpstr>How to train?</vt:lpstr>
      <vt:lpstr>Gradient descent algorithm</vt:lpstr>
      <vt:lpstr>Tensorflow </vt:lpstr>
      <vt:lpstr>“Yes you should understand backprop”</vt:lpstr>
      <vt:lpstr>Back propagation (chain rule)</vt:lpstr>
      <vt:lpstr>Back propagation (chain rule)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Exercise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9  NN for XOR</dc:title>
  <cp:lastModifiedBy>박 인서</cp:lastModifiedBy>
  <cp:revision>1</cp:revision>
  <dcterms:modified xsi:type="dcterms:W3CDTF">2018-09-05T04:47:03Z</dcterms:modified>
</cp:coreProperties>
</file>